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74" r:id="rId6"/>
    <p:sldId id="275" r:id="rId7"/>
    <p:sldId id="263" r:id="rId8"/>
    <p:sldId id="264" r:id="rId9"/>
    <p:sldId id="265" r:id="rId10"/>
    <p:sldId id="266" r:id="rId11"/>
    <p:sldId id="259" r:id="rId12"/>
    <p:sldId id="269" r:id="rId13"/>
    <p:sldId id="271" r:id="rId14"/>
    <p:sldId id="261" r:id="rId15"/>
    <p:sldId id="262" r:id="rId16"/>
    <p:sldId id="272" r:id="rId17"/>
  </p:sldIdLst>
  <p:sldSz cx="9144000" cy="5143500" type="screen16x9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>
      <p:cViewPr varScale="1">
        <p:scale>
          <a:sx n="144" d="100"/>
          <a:sy n="144" d="100"/>
        </p:scale>
        <p:origin x="654" y="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Svetlana.Fedosov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1275606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ambria" panose="0204050305040603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Конкурс </a:t>
            </a:r>
          </a:p>
          <a:p>
            <a:pPr algn="ctr"/>
            <a:r>
              <a:rPr lang="ru-RU" sz="3200" b="1" dirty="0">
                <a:latin typeface="Cambria" panose="0204050305040603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и</a:t>
            </a:r>
            <a:r>
              <a:rPr lang="ru-RU" sz="3200" b="1" dirty="0" smtClean="0">
                <a:latin typeface="Cambria" panose="0204050305040603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нициативных проектов сельских старост и руководителей ТОС</a:t>
            </a:r>
            <a:endParaRPr lang="ru-RU" sz="3200" b="1" dirty="0">
              <a:latin typeface="Cambria" panose="0204050305040603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231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etlana.Fedosova\Desktop\Безымянный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339502"/>
            <a:ext cx="7808868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81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etlana.Fedosova\Desktop\Безымянный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362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02380" y="411510"/>
            <a:ext cx="7538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r>
              <a:rPr lang="ru-RU" sz="28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КОНКУРСНАЯ ЗАЯВКА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002380" y="1584000"/>
            <a:ext cx="7440858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информацию 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об участнике конкурса (сельский староста, руководитель ТОС)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согласие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участника конкурса на обработку персональных 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данных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категорию работ 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(обустройство детской игровой площадки, спортивной площадки, зоны для досуга и отдыха)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фотоматериалы  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о текущем состоянии объекта (территории, не более 3-х фото)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описание существующей проблемы 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благоустройства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планы  жителей по дальнейшему благоустройству  и использованию 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данной территории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59632" y="1059582"/>
            <a:ext cx="720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FF0000"/>
              </a:buClr>
            </a:pPr>
            <a:r>
              <a:rPr lang="ru-RU" sz="1600" i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Подается в электронном виде  и включает:</a:t>
            </a:r>
            <a:endParaRPr lang="ru-RU" sz="16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71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etlana.Fedosova\Desktop\Безымянный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8963" t="23077" r="26558"/>
          <a:stretch/>
        </p:blipFill>
        <p:spPr>
          <a:xfrm>
            <a:off x="1043608" y="267493"/>
            <a:ext cx="4032448" cy="46888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9154" t="41464" r="30894"/>
          <a:stretch/>
        </p:blipFill>
        <p:spPr>
          <a:xfrm>
            <a:off x="5364088" y="2211710"/>
            <a:ext cx="3635026" cy="2744677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4"/>
          <a:srcRect l="29154" r="30894" b="71558"/>
          <a:stretch/>
        </p:blipFill>
        <p:spPr bwMode="auto">
          <a:xfrm>
            <a:off x="5284138" y="266022"/>
            <a:ext cx="3634740" cy="1333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5135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etlana.Fedosova\Desktop\Безымянный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609" y="411510"/>
            <a:ext cx="7936881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38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etlana.Fedosova\Desktop\Безымянный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37886" y="267494"/>
            <a:ext cx="7538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r>
              <a:rPr lang="ru-RU" sz="28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КРИТЕРИИ ОЦЕНКИ</a:t>
            </a:r>
            <a:endParaRPr lang="ru-RU" sz="1400" b="1" dirty="0" smtClean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260277"/>
              </p:ext>
            </p:extLst>
          </p:nvPr>
        </p:nvGraphicFramePr>
        <p:xfrm>
          <a:off x="1137886" y="987575"/>
          <a:ext cx="3857651" cy="3463412"/>
        </p:xfrm>
        <a:graphic>
          <a:graphicData uri="http://schemas.openxmlformats.org/drawingml/2006/table">
            <a:tbl>
              <a:tblPr/>
              <a:tblGrid>
                <a:gridCol w="50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3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57108"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66301" marR="66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0" dirty="0" smtClean="0">
                          <a:latin typeface="Times New Roman"/>
                          <a:ea typeface="Times New Roman"/>
                          <a:cs typeface="Times New Roman"/>
                        </a:rPr>
                        <a:t>Обоснование проблемы благоустройства </a:t>
                      </a:r>
                      <a:r>
                        <a:rPr lang="ru-RU" sz="1200" b="0" i="0" dirty="0" smtClean="0">
                          <a:latin typeface="Times New Roman"/>
                          <a:ea typeface="Times New Roman"/>
                          <a:cs typeface="Times New Roman"/>
                        </a:rPr>
                        <a:t>для данной территории: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0" i="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описана подробно – </a:t>
                      </a:r>
                      <a:r>
                        <a:rPr lang="ru-RU" sz="1200" b="1" i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4</a:t>
                      </a: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 балла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описана частично – 2 балла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не актуальна</a:t>
                      </a:r>
                      <a:r>
                        <a:rPr lang="ru-RU" sz="1200" b="1" i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– 0 баллов</a:t>
                      </a:r>
                      <a:endParaRPr lang="ru-RU" sz="1200" b="1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i="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8365"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Фотоматериалы</a:t>
                      </a:r>
                      <a:r>
                        <a:rPr lang="ru-RU" sz="12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о текущем состоянии объекта (территории, не более 3 фото):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представлены - 1 балл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не представлены – 0 баллов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4887"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66301" marR="66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Планы жителей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по дальнейшему благоустройству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территории с указанием периодов реализации: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представлены - </a:t>
                      </a:r>
                      <a:r>
                        <a:rPr lang="ru-RU" sz="1200" b="1" i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до 3</a:t>
                      </a: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 баллов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не представлены – 0 баллов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9818601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920535"/>
              </p:ext>
            </p:extLst>
          </p:nvPr>
        </p:nvGraphicFramePr>
        <p:xfrm>
          <a:off x="5176661" y="987575"/>
          <a:ext cx="3786214" cy="3474720"/>
        </p:xfrm>
        <a:graphic>
          <a:graphicData uri="http://schemas.openxmlformats.org/drawingml/2006/table">
            <a:tbl>
              <a:tblPr/>
              <a:tblGrid>
                <a:gridCol w="5393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6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0119"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66301" marR="66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Месторасположение населенного пункта,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котором предложено благоустройство (отдаленность населенного пункта от районного (административного) центра):</a:t>
                      </a:r>
                    </a:p>
                    <a:p>
                      <a:pPr lvl="0"/>
                      <a:r>
                        <a:rPr lang="ru-RU" sz="1200" b="1" i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административный центр и до 10 км – 1 балл;</a:t>
                      </a:r>
                    </a:p>
                    <a:p>
                      <a:pPr lvl="0"/>
                      <a:r>
                        <a:rPr lang="ru-RU" sz="1200" b="1" i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 10 км до 20 км включительно – 2 балла;</a:t>
                      </a:r>
                    </a:p>
                    <a:p>
                      <a:pPr lvl="0"/>
                      <a:r>
                        <a:rPr lang="ru-RU" sz="1200" b="1" i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свыше 20 км – 3 балла.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Количество проголосовавших</a:t>
                      </a:r>
                      <a:r>
                        <a:rPr lang="ru-RU" sz="12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в поддержку заявки:</a:t>
                      </a:r>
                      <a:endParaRPr lang="ru-RU" sz="1200" b="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от 1 до 20 человек – 1 балл;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от 21 до 50 человек – 2 балла;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от 51 до 75 человек – 3 балла;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от 76 до 100 человек – 4 балла;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от</a:t>
                      </a:r>
                      <a:r>
                        <a:rPr lang="ru-RU" sz="1200" b="1" i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101 до 500 человек – 5 баллов;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от</a:t>
                      </a:r>
                      <a:r>
                        <a:rPr lang="ru-RU" sz="1200" b="1" i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5</a:t>
                      </a: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01 до 1000 человек – 6 баллов;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свыше 1000 человек -7 баллов.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36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etlana.Fedosova\Desktop\Безымянный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37886" y="267494"/>
            <a:ext cx="7538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r>
              <a:rPr lang="ru-RU" sz="28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ПОДВЕДЕНИЕ ИТОГОВ</a:t>
            </a:r>
            <a:endParaRPr lang="ru-RU" sz="1400" b="1" dirty="0" smtClean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37886" y="2747988"/>
            <a:ext cx="5400599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Призовой фонд конкурса составляет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16 </a:t>
            </a:r>
            <a:r>
              <a:rPr lang="ru-RU" sz="20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млн.руб</a:t>
            </a:r>
            <a:r>
              <a:rPr lang="ru-RU" sz="2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Инициативы сельских старост, руководителей ТОС – победителей конкурса </a:t>
            </a:r>
            <a:r>
              <a:rPr lang="ru-RU" sz="16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реализуются в 2022 году путем установки детской игровой, спортивной площадки или зоны для досуга и отдыха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87625" y="1131590"/>
            <a:ext cx="58471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Победителями </a:t>
            </a:r>
            <a:endParaRPr lang="ru-RU" sz="16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признаются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участники конкурса, </a:t>
            </a:r>
            <a:endParaRPr lang="ru-RU" sz="16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набравшие по суммарному рейтингу наибольшее количество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баллов 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(оценки экспертов и баллы за голосование)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325" y="3033071"/>
            <a:ext cx="1212868" cy="1184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40" y="1071552"/>
            <a:ext cx="8286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15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etlana.Fedosova\Desktop\Безымянный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37886" y="1832506"/>
            <a:ext cx="7538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6699"/>
              </a:buClr>
            </a:pPr>
            <a:r>
              <a:rPr lang="ru-RU" sz="4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СПАСИБО ЗА ВНИМАНИЕ</a:t>
            </a:r>
            <a:endParaRPr lang="ru-RU" sz="2000" b="1" dirty="0" smtClean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79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etlana.Fedosova\Desktop\Безымянный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02380" y="237877"/>
            <a:ext cx="392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r>
              <a:rPr lang="ru-RU" sz="28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ЦЕЛЬ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47566" y="699542"/>
            <a:ext cx="42004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699"/>
              </a:buClr>
            </a:pPr>
            <a:r>
              <a:rPr lang="ru-RU" sz="1400" b="1" dirty="0" smtClean="0">
                <a:latin typeface="Cambria" panose="02040503050406030204" pitchFamily="18" charset="0"/>
                <a:ea typeface="Cambria Math" panose="02040503050406030204" pitchFamily="18" charset="0"/>
              </a:rPr>
              <a:t>поддержка инициатив сельских старост и руководителей ТОС и вовлечение их в решение вопросов благоустройства территории проживания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178844" y="698705"/>
            <a:ext cx="33575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Cambria" panose="02040503050406030204" pitchFamily="18" charset="0"/>
                <a:ea typeface="Cambria Math" panose="02040503050406030204" pitchFamily="18" charset="0"/>
              </a:rPr>
              <a:t>сельские старосты, руководители ТОС</a:t>
            </a:r>
            <a:endParaRPr lang="ru-RU" sz="1400" b="1" dirty="0">
              <a:latin typeface="Cambria" panose="0204050305040603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48064" y="237877"/>
            <a:ext cx="392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r>
              <a:rPr lang="ru-RU" sz="28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УЧАСТНИКИ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3160" y="1862984"/>
            <a:ext cx="392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r>
              <a:rPr lang="ru-RU" sz="28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ЗАДАЧИ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991936" y="2386204"/>
            <a:ext cx="42004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выявление и поддержка инициатив сельских старост и руководителей ТОС, направленных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на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благоустройство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территории населенных пунктов;</a:t>
            </a:r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вовлечение населения Тульской области в совместное с органами местного самоуправления решение социально значимых вопросов;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обустройство детских, спортивных площадок на территории населенных пунктов 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78844" y="1862984"/>
            <a:ext cx="392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r>
              <a:rPr lang="ru-RU" sz="28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ОРГАНИЗАТОРЫ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178844" y="2535742"/>
            <a:ext cx="39651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Ассоциация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«Совет муниципальных образований Тульской области при поддержке правительства Тульской области</a:t>
            </a:r>
          </a:p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администрации 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муниципальных 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образований Тульской области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67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etlana.Fedosova\Desktop\Безымянный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91582" y="231120"/>
            <a:ext cx="392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r>
              <a:rPr lang="ru-RU" sz="28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СРОКИ ПРОВЕДЕНИЯ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43808" y="970331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r>
              <a:rPr lang="ru-RU" sz="2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US" sz="2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ru-RU" sz="2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апреля – СТАРТ КОНКУРСА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036768" y="1771022"/>
            <a:ext cx="398447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 этап. </a:t>
            </a:r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18 апреля – 10 мая</a:t>
            </a:r>
          </a:p>
          <a:p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ПРИЕМ ЗАЯВОК</a:t>
            </a:r>
          </a:p>
          <a:p>
            <a:endParaRPr lang="ru-RU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 этап. </a:t>
            </a:r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11 мая </a:t>
            </a:r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– </a:t>
            </a:r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31 мая</a:t>
            </a:r>
            <a:endParaRPr lang="ru-RU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РАССМОТРЕНИЕ</a:t>
            </a:r>
            <a:r>
              <a:rPr lang="ru-RU" sz="1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ЭКСПЕРТИЗА 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и ДОПУСК КОНКУРСНЫХ МАТЕРИАЛОВ НА ГОЛОСОВАНИЕ</a:t>
            </a:r>
          </a:p>
          <a:p>
            <a:endParaRPr lang="ru-RU" sz="16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 этап. </a:t>
            </a:r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 июня </a:t>
            </a:r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– </a:t>
            </a:r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14 июня</a:t>
            </a:r>
            <a:endParaRPr lang="ru-RU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ГОЛОСОВАНИЕ ЖИТЕЛЕЙ В ПОДДЕРЖКУ КОНКУРСНЫХ ЗАЯВОК</a:t>
            </a:r>
          </a:p>
          <a:p>
            <a:endParaRPr lang="ru-RU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21242" y="2025316"/>
            <a:ext cx="396044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r>
              <a:rPr lang="ru-RU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этап. </a:t>
            </a:r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до</a:t>
            </a:r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21 июня</a:t>
            </a:r>
            <a:endParaRPr lang="ru-RU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ОПРЕДЕЛЕНИЕ ПОБЕДИТЕЛЕЙ</a:t>
            </a:r>
            <a:endParaRPr lang="ru-RU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791747"/>
            <a:ext cx="965439" cy="915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21242" y="3295761"/>
            <a:ext cx="38164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r>
              <a:rPr lang="ru-RU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этап. </a:t>
            </a:r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до </a:t>
            </a:r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30 </a:t>
            </a:r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ноября </a:t>
            </a:r>
            <a:r>
              <a:rPr lang="ru-RU" sz="16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2022 </a:t>
            </a:r>
            <a:r>
              <a:rPr lang="ru-RU" sz="1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года</a:t>
            </a:r>
          </a:p>
          <a:p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РЕАЛИЗАЦИЯ ПРОЕКТОВ И ПРИЕМКА РАБОТ</a:t>
            </a:r>
          </a:p>
        </p:txBody>
      </p:sp>
    </p:spTree>
    <p:extLst>
      <p:ext uri="{BB962C8B-B14F-4D97-AF65-F5344CB8AC3E}">
        <p14:creationId xmlns:p14="http://schemas.microsoft.com/office/powerpoint/2010/main" val="37170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etlana.Fedosova\Desktop\Безымянный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02380" y="237877"/>
            <a:ext cx="6737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r>
              <a:rPr lang="ru-RU" sz="28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Детские игровые площадки</a:t>
            </a:r>
            <a:endParaRPr lang="ru-RU" sz="2800" b="1" dirty="0" smtClean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47566" y="699542"/>
            <a:ext cx="42004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699"/>
              </a:buClr>
            </a:pPr>
            <a:endParaRPr lang="ru-RU" sz="1400" b="1" dirty="0" smtClean="0">
              <a:latin typeface="Cambria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78844" y="698705"/>
            <a:ext cx="335758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>
              <a:latin typeface="Cambria" panose="0204050305040603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48064" y="237877"/>
            <a:ext cx="392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endParaRPr lang="ru-RU" sz="2800" b="1" dirty="0" smtClean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07704" y="1934958"/>
            <a:ext cx="392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endParaRPr lang="ru-RU" sz="2800" b="1" dirty="0" smtClean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91936" y="2386204"/>
            <a:ext cx="42004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Font typeface="Arial" pitchFamily="34" charset="0"/>
              <a:buChar char="•"/>
            </a:pP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35308" y="1894862"/>
            <a:ext cx="392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endParaRPr lang="ru-RU" sz="2800" b="1" dirty="0" smtClean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178844" y="2535742"/>
            <a:ext cx="39651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Font typeface="Arial" pitchFamily="34" charset="0"/>
              <a:buChar char="•"/>
            </a:pP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2845649"/>
            <a:ext cx="3425604" cy="22319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441" y="778573"/>
            <a:ext cx="2922495" cy="19095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380" y="2843519"/>
            <a:ext cx="3722275" cy="22677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1891" y="754113"/>
            <a:ext cx="3398934" cy="207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00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etlana.Fedosova\Desktop\Безымянный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02380" y="237877"/>
            <a:ext cx="6737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r>
              <a:rPr lang="ru-RU" sz="28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Спортивные площадки</a:t>
            </a:r>
            <a:endParaRPr lang="ru-RU" sz="2800" b="1" dirty="0" smtClean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47566" y="699542"/>
            <a:ext cx="42004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699"/>
              </a:buClr>
            </a:pPr>
            <a:endParaRPr lang="ru-RU" sz="1400" b="1" dirty="0" smtClean="0">
              <a:latin typeface="Cambria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78844" y="698705"/>
            <a:ext cx="335758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>
              <a:latin typeface="Cambria" panose="0204050305040603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48064" y="237877"/>
            <a:ext cx="392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endParaRPr lang="ru-RU" sz="2800" b="1" dirty="0" smtClean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07704" y="1934958"/>
            <a:ext cx="392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endParaRPr lang="ru-RU" sz="2800" b="1" dirty="0" smtClean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91936" y="2386204"/>
            <a:ext cx="42004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Font typeface="Arial" pitchFamily="34" charset="0"/>
              <a:buChar char="•"/>
            </a:pP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35308" y="1894862"/>
            <a:ext cx="392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endParaRPr lang="ru-RU" sz="2800" b="1" dirty="0" smtClean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178844" y="2535742"/>
            <a:ext cx="39651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Font typeface="Arial" pitchFamily="34" charset="0"/>
              <a:buChar char="•"/>
            </a:pP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583" y="816775"/>
            <a:ext cx="3138859" cy="15694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4" y="2535742"/>
            <a:ext cx="4841217" cy="24305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7128" y="779249"/>
            <a:ext cx="3126020" cy="156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0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etlana.Fedosova\Desktop\Безымянный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02380" y="237877"/>
            <a:ext cx="6737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r>
              <a:rPr lang="ru-RU" sz="28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Зоны для досуга и отдыха</a:t>
            </a:r>
            <a:endParaRPr lang="ru-RU" sz="2800" b="1" dirty="0" smtClean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47566" y="699542"/>
            <a:ext cx="42004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699"/>
              </a:buClr>
            </a:pPr>
            <a:endParaRPr lang="ru-RU" sz="1400" b="1" dirty="0" smtClean="0">
              <a:latin typeface="Cambria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78844" y="698705"/>
            <a:ext cx="335758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>
              <a:latin typeface="Cambria" panose="0204050305040603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48064" y="237877"/>
            <a:ext cx="392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endParaRPr lang="ru-RU" sz="2800" b="1" dirty="0" smtClean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07704" y="1934958"/>
            <a:ext cx="392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endParaRPr lang="ru-RU" sz="2800" b="1" dirty="0" smtClean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91936" y="2386204"/>
            <a:ext cx="42004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Font typeface="Arial" pitchFamily="34" charset="0"/>
              <a:buChar char="•"/>
            </a:pP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35308" y="1894862"/>
            <a:ext cx="3929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99"/>
              </a:buClr>
            </a:pPr>
            <a:endParaRPr lang="ru-RU" sz="2800" b="1" dirty="0" smtClean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178844" y="2535742"/>
            <a:ext cx="39651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Font typeface="Arial" pitchFamily="34" charset="0"/>
              <a:buChar char="•"/>
            </a:pP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806" y="810572"/>
            <a:ext cx="4337161" cy="21685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2716084"/>
            <a:ext cx="4482327" cy="223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7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etlana.Fedosova\Desktop\Безымянный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6245" y="123478"/>
            <a:ext cx="7031643" cy="3955299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411760" y="1347614"/>
            <a:ext cx="4752528" cy="79208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4149473"/>
            <a:ext cx="288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Ссылка: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smo71.ru </a:t>
            </a:r>
          </a:p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moydvor71.ru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02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etlana.Fedosova\Desktop\Безымянный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37886" y="1832506"/>
            <a:ext cx="7538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6699"/>
              </a:buClr>
            </a:pPr>
            <a:endParaRPr lang="ru-RU" sz="2000" b="1" dirty="0" smtClean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886" y="411510"/>
            <a:ext cx="7808866" cy="4608512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5724128" y="699542"/>
            <a:ext cx="172819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1475656" y="3291830"/>
            <a:ext cx="2016224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42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etlana.Fedosova\Desktop\Безымянный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411510"/>
            <a:ext cx="7808867" cy="43924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55776" y="1275606"/>
            <a:ext cx="1800200" cy="288032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92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500</Words>
  <Application>Microsoft Office PowerPoint</Application>
  <PresentationFormat>Экран (16:9)</PresentationFormat>
  <Paragraphs>81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Arial Unicode MS</vt:lpstr>
      <vt:lpstr>Calibri</vt:lpstr>
      <vt:lpstr>Cambria</vt:lpstr>
      <vt:lpstr>Cambria Math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Лобач Светлана Николаевна</dc:creator>
  <cp:lastModifiedBy>Чуканова Елена Ивановна</cp:lastModifiedBy>
  <cp:revision>60</cp:revision>
  <cp:lastPrinted>2021-04-01T09:08:43Z</cp:lastPrinted>
  <dcterms:created xsi:type="dcterms:W3CDTF">2020-02-07T11:17:57Z</dcterms:created>
  <dcterms:modified xsi:type="dcterms:W3CDTF">2022-04-13T07:00:50Z</dcterms:modified>
</cp:coreProperties>
</file>